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4" autoAdjust="0"/>
    <p:restoredTop sz="95337" autoAdjust="0"/>
  </p:normalViewPr>
  <p:slideViewPr>
    <p:cSldViewPr snapToGrid="0">
      <p:cViewPr varScale="1">
        <p:scale>
          <a:sx n="84" d="100"/>
          <a:sy n="84" d="100"/>
        </p:scale>
        <p:origin x="66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600" dirty="0" smtClean="0"/>
              <a:t>LYS HÜCRESEL SOLUNUM VE FOTOSENTEZ KONU ANLATIMI 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BAŞARILAR DİLERİM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2359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8.IŞIĞA BAĞLI OLMAYAN REAKSİYONLAR</a:t>
            </a:r>
            <a:br>
              <a:rPr lang="tr-TR" dirty="0" smtClean="0"/>
            </a:br>
            <a:r>
              <a:rPr lang="tr-TR" dirty="0" smtClean="0"/>
              <a:t>8.1 KARANLIK EVRE REAKSİYONLARI(CALVİN DÖNGÜSÜ)</a:t>
            </a:r>
            <a:endParaRPr lang="tr-TR" dirty="0"/>
          </a:p>
        </p:txBody>
      </p:sp>
      <p:pic>
        <p:nvPicPr>
          <p:cNvPr id="2050" name="Picture 2" descr="Calvin cycle, illustration - Stock Image - F041/9794 - Science Photo Librar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716" y="2361756"/>
            <a:ext cx="6089904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3142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420624"/>
            <a:ext cx="8596668" cy="1298448"/>
          </a:xfrm>
        </p:spPr>
        <p:txBody>
          <a:bodyPr>
            <a:normAutofit/>
          </a:bodyPr>
          <a:lstStyle/>
          <a:p>
            <a:r>
              <a:rPr lang="tr-TR" sz="3200" dirty="0" smtClean="0"/>
              <a:t>9.ORGANİK BİLEŞİKLERİN İÇ SOLUNUM TEPKİMELERİNE KATILMASI</a:t>
            </a:r>
            <a:endParaRPr lang="tr-TR" sz="3200" dirty="0"/>
          </a:p>
        </p:txBody>
      </p:sp>
      <p:pic>
        <p:nvPicPr>
          <p:cNvPr id="1026" name="Picture 2" descr="Aerobik Solunum (Oksijenli Solunum) Biyoloji Konu Anlatımı Ders Notları |  Biyoloji Portalı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2096" y="1719072"/>
            <a:ext cx="6867144" cy="437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22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435430"/>
            <a:ext cx="8596668" cy="82048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1.GLİKOLİZ EVRESİ </a:t>
            </a:r>
            <a:endParaRPr lang="tr-TR" sz="32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177" y="1255910"/>
            <a:ext cx="7524206" cy="4614472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7010400" y="1689462"/>
            <a:ext cx="27344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NET 2 ATP ELDE EDİLİR.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 smtClean="0">
                <a:solidFill>
                  <a:srgbClr val="0070C0"/>
                </a:solidFill>
              </a:rPr>
              <a:t>2 NADH2 ELDE EDİLİR VE 2 NAD+ MOLEKÜLÜ İNDİRGENİR.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dirty="0" smtClean="0">
                <a:solidFill>
                  <a:srgbClr val="FFC000"/>
                </a:solidFill>
              </a:rPr>
              <a:t>3 KARBONLU 2 PİRUVAT YA DA PİRÜVİK ASİT ELDE EDİLİR.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439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48046"/>
            <a:ext cx="8596668" cy="69668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2.OKSİJENLİ SOLUNUMDA KREPS (SİTRİK ASİT) DÖNGÜSÜ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143000"/>
            <a:ext cx="3943931" cy="356616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4708" y="1143000"/>
            <a:ext cx="4516136" cy="3566158"/>
          </a:xfrm>
          <a:prstGeom prst="rect">
            <a:avLst/>
          </a:prstGeom>
        </p:spPr>
      </p:pic>
      <p:sp>
        <p:nvSpPr>
          <p:cNvPr id="11" name="Metin kutusu 10"/>
          <p:cNvSpPr txBox="1"/>
          <p:nvPr/>
        </p:nvSpPr>
        <p:spPr>
          <a:xfrm>
            <a:off x="320040" y="4709160"/>
            <a:ext cx="8467344" cy="124358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393192" y="4709160"/>
            <a:ext cx="8503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/>
              <a:t>KREPSE HAZIRLIK EVRESİNDE HERBİR PİRÜVATIN ASETİL COA’YA DÖNÜŞÜMÜ SIRASINDA </a:t>
            </a:r>
            <a:r>
              <a:rPr lang="tr-TR" dirty="0" smtClean="0">
                <a:solidFill>
                  <a:srgbClr val="FF0000"/>
                </a:solidFill>
              </a:rPr>
              <a:t>1CO2 </a:t>
            </a:r>
            <a:r>
              <a:rPr lang="tr-TR" dirty="0"/>
              <a:t>VE </a:t>
            </a:r>
            <a:r>
              <a:rPr lang="tr-TR" dirty="0">
                <a:solidFill>
                  <a:srgbClr val="00B0F0"/>
                </a:solidFill>
              </a:rPr>
              <a:t>1NADH2 </a:t>
            </a:r>
            <a:r>
              <a:rPr lang="tr-TR" dirty="0"/>
              <a:t>MOLEKÜLÜ OLUŞUR. </a:t>
            </a:r>
            <a:endParaRPr lang="tr-TR" dirty="0" smtClean="0"/>
          </a:p>
          <a:p>
            <a:endParaRPr lang="tr-T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HERBİR </a:t>
            </a:r>
            <a:r>
              <a:rPr lang="tr-TR" dirty="0"/>
              <a:t>KREPSTE </a:t>
            </a:r>
            <a:r>
              <a:rPr lang="tr-TR" dirty="0">
                <a:solidFill>
                  <a:schemeClr val="accent5"/>
                </a:solidFill>
              </a:rPr>
              <a:t>2CO2,</a:t>
            </a:r>
            <a:r>
              <a:rPr lang="tr-TR" dirty="0">
                <a:solidFill>
                  <a:srgbClr val="0070C0"/>
                </a:solidFill>
              </a:rPr>
              <a:t>3NADH2,</a:t>
            </a:r>
            <a:r>
              <a:rPr lang="tr-TR" dirty="0">
                <a:solidFill>
                  <a:srgbClr val="7030A0"/>
                </a:solidFill>
              </a:rPr>
              <a:t>1FADH2,</a:t>
            </a:r>
            <a:r>
              <a:rPr lang="tr-TR" dirty="0">
                <a:solidFill>
                  <a:srgbClr val="00B050"/>
                </a:solidFill>
              </a:rPr>
              <a:t>1ATP</a:t>
            </a:r>
            <a:r>
              <a:rPr lang="tr-TR" dirty="0"/>
              <a:t> ELDE EDİLİR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 </a:t>
            </a:r>
            <a:r>
              <a:rPr lang="tr-TR" dirty="0"/>
              <a:t>BİR GLİKOZ MOLEKÜLÜ İÇİN </a:t>
            </a:r>
            <a:r>
              <a:rPr lang="tr-TR" dirty="0">
                <a:solidFill>
                  <a:srgbClr val="FF0000"/>
                </a:solidFill>
              </a:rPr>
              <a:t>2 PİRÜVAT </a:t>
            </a:r>
            <a:r>
              <a:rPr lang="tr-TR" dirty="0"/>
              <a:t>ELDE EDİLİR VE HERBİR PİRÜVAT İÇİN KREPS DÖNGÜSÜ </a:t>
            </a:r>
            <a:r>
              <a:rPr lang="tr-TR" dirty="0" smtClean="0"/>
              <a:t>TEKRAR EDİLİR.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4624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174172"/>
            <a:ext cx="8596668" cy="117565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3.OKSİJENLİ SOLUNUMDA ELEKTRON TAŞIMA SİSTEMİ (ETS)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462" y="1254036"/>
            <a:ext cx="5453743" cy="549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217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4.LAKTİK ASİT VE ETİL ALKOL FERMANTASYONU(OKSİJENSİZ SOLUNUMU)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solidFill>
                  <a:schemeClr val="accent5"/>
                </a:solidFill>
              </a:rPr>
              <a:t>NET 2 ATP ELDE EDİLİR.(SADECE GLİKOLİZDEN ENERJİ ELDE EDİLEBİLİR.)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>
                <a:solidFill>
                  <a:schemeClr val="bg1">
                    <a:lumMod val="50000"/>
                  </a:schemeClr>
                </a:solidFill>
              </a:rPr>
              <a:t>GLİKOLİZDE ELDE EDİLEN 2 NADH2 MOLEKÜLLERİ FERMANTASYONUN SON AŞAMASINDA YÜKSELTGENEREK NAD+ ENZİMİ TEKRAR SERBEST HALE GEÇER.  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7115" y="2160589"/>
            <a:ext cx="5401881" cy="229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116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5. ETİL </a:t>
            </a:r>
            <a:r>
              <a:rPr lang="tr-TR" dirty="0"/>
              <a:t>ALKOL FERMANTASYONU(OKSİJENSİZ SOLUNUMU)</a:t>
            </a:r>
          </a:p>
        </p:txBody>
      </p:sp>
      <p:pic>
        <p:nvPicPr>
          <p:cNvPr id="1026" name="Picture 2" descr="Etil Alkol Fermantasyonu nedir ? Detaylı Anlatım - Osman Es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9" y="1930401"/>
            <a:ext cx="7480969" cy="2737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677334" y="5364480"/>
            <a:ext cx="80573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>
                <a:solidFill>
                  <a:srgbClr val="FF0000"/>
                </a:solidFill>
              </a:rPr>
              <a:t>2 PİRÜVATTAN </a:t>
            </a:r>
            <a:r>
              <a:rPr lang="tr-TR" dirty="0">
                <a:solidFill>
                  <a:srgbClr val="FF0000"/>
                </a:solidFill>
              </a:rPr>
              <a:t>ASETALDEHİT ARA ÜRÜNÜ ÜRETİLİRKEN </a:t>
            </a:r>
            <a:r>
              <a:rPr lang="tr-TR" dirty="0" smtClean="0">
                <a:solidFill>
                  <a:srgbClr val="FF0000"/>
                </a:solidFill>
              </a:rPr>
              <a:t>2 CO2 </a:t>
            </a:r>
            <a:r>
              <a:rPr lang="tr-TR" dirty="0">
                <a:solidFill>
                  <a:srgbClr val="FF0000"/>
                </a:solidFill>
              </a:rPr>
              <a:t>ÇIKIŞI GÖZLENİR.LAKTİK ASİT FERMANTASYONUNDA CO2 ÇIKIŞI GÖZLENMEZ</a:t>
            </a:r>
            <a:r>
              <a:rPr lang="tr-TR" dirty="0" smtClean="0">
                <a:solidFill>
                  <a:srgbClr val="FF0000"/>
                </a:solidFill>
              </a:rPr>
              <a:t>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 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3797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758952"/>
            <a:ext cx="8596668" cy="1426464"/>
          </a:xfrm>
        </p:spPr>
        <p:txBody>
          <a:bodyPr/>
          <a:lstStyle/>
          <a:p>
            <a:r>
              <a:rPr lang="tr-TR" dirty="0" smtClean="0"/>
              <a:t>        </a:t>
            </a:r>
            <a:r>
              <a:rPr lang="tr-TR" sz="3200" dirty="0" smtClean="0"/>
              <a:t>6.FOTOSENTEZ ÖZET ŞEMASI</a:t>
            </a:r>
            <a:endParaRPr lang="tr-TR" sz="32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346" y="1930400"/>
            <a:ext cx="7830643" cy="441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466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512064"/>
            <a:ext cx="8596668" cy="121615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7.IŞIĞA BAĞLI REAKSİYONLAR</a:t>
            </a:r>
            <a:br>
              <a:rPr lang="tr-TR" sz="3200" dirty="0" smtClean="0"/>
            </a:br>
            <a:r>
              <a:rPr lang="tr-TR" sz="3200" dirty="0" smtClean="0"/>
              <a:t>7.1 DEVİRLİ FOTOFOSFORİLASYON </a:t>
            </a:r>
            <a:endParaRPr lang="tr-TR" sz="32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962454"/>
            <a:ext cx="8596312" cy="402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380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7.IŞIĞA BAĞLI REAKSİYONLAR</a:t>
            </a:r>
            <a:br>
              <a:rPr lang="tr-TR" sz="3200" dirty="0"/>
            </a:br>
            <a:r>
              <a:rPr lang="tr-TR" sz="3200" dirty="0" smtClean="0"/>
              <a:t>7.2 DEVİRSİZ FOTOFOSFORİLASYON </a:t>
            </a:r>
            <a:endParaRPr lang="tr-TR" sz="32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832" y="2105724"/>
            <a:ext cx="7370064" cy="3881437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813816" y="4261104"/>
            <a:ext cx="832104" cy="521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813816" y="4352544"/>
            <a:ext cx="832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1 ATP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106089"/>
      </p:ext>
    </p:extLst>
  </p:cSld>
  <p:clrMapOvr>
    <a:masterClrMapping/>
  </p:clrMapOvr>
</p:sld>
</file>

<file path=ppt/theme/theme1.xml><?xml version="1.0" encoding="utf-8"?>
<a:theme xmlns:a="http://schemas.openxmlformats.org/drawingml/2006/main" name="Kristal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192</TotalTime>
  <Words>179</Words>
  <Application>Microsoft Office PowerPoint</Application>
  <PresentationFormat>Geniş ekran</PresentationFormat>
  <Paragraphs>40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Trebuchet MS</vt:lpstr>
      <vt:lpstr>Wingdings</vt:lpstr>
      <vt:lpstr>Wingdings 3</vt:lpstr>
      <vt:lpstr>Kristal</vt:lpstr>
      <vt:lpstr>LYS HÜCRESEL SOLUNUM VE FOTOSENTEZ KONU ANLATIMI </vt:lpstr>
      <vt:lpstr>1.GLİKOLİZ EVRESİ </vt:lpstr>
      <vt:lpstr>2.OKSİJENLİ SOLUNUMDA KREPS (SİTRİK ASİT) DÖNGÜSÜ</vt:lpstr>
      <vt:lpstr>3.OKSİJENLİ SOLUNUMDA ELEKTRON TAŞIMA SİSTEMİ (ETS)</vt:lpstr>
      <vt:lpstr>4.LAKTİK ASİT VE ETİL ALKOL FERMANTASYONU(OKSİJENSİZ SOLUNUMU)</vt:lpstr>
      <vt:lpstr>5. ETİL ALKOL FERMANTASYONU(OKSİJENSİZ SOLUNUMU)</vt:lpstr>
      <vt:lpstr>        6.FOTOSENTEZ ÖZET ŞEMASI</vt:lpstr>
      <vt:lpstr>7.IŞIĞA BAĞLI REAKSİYONLAR 7.1 DEVİRLİ FOTOFOSFORİLASYON </vt:lpstr>
      <vt:lpstr>7.IŞIĞA BAĞLI REAKSİYONLAR 7.2 DEVİRSİZ FOTOFOSFORİLASYON </vt:lpstr>
      <vt:lpstr>8.IŞIĞA BAĞLI OLMAYAN REAKSİYONLAR 8.1 KARANLIK EVRE REAKSİYONLARI(CALVİN DÖNGÜSÜ)</vt:lpstr>
      <vt:lpstr>9.ORGANİK BİLEŞİKLERİN İÇ SOLUNUM TEPKİMELERİNE KATILMASI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HÜCRESEL SOLUNUM VE FOTOSENTEZ KONU ANLATIMI</dc:title>
  <dc:creator>Microsoft hesabı</dc:creator>
  <cp:lastModifiedBy>Microsoft hesabı</cp:lastModifiedBy>
  <cp:revision>13</cp:revision>
  <dcterms:created xsi:type="dcterms:W3CDTF">2025-05-08T14:53:05Z</dcterms:created>
  <dcterms:modified xsi:type="dcterms:W3CDTF">2025-05-10T19:45:25Z</dcterms:modified>
</cp:coreProperties>
</file>